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</p:sldIdLst>
  <p:sldSz cx="9144000" cy="6858000" type="screen4x3"/>
  <p:notesSz cx="6858000" cy="9144000"/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08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4F2649-1A50-4DB3-9AFC-902756B1DE3F}" type="datetimeFigureOut">
              <a:rPr lang="ko-KR" altLang="en-US" smtClean="0"/>
              <a:t>2015-11-02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6DC77-04AE-491E-B0F1-2A79AE2630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832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2_shape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ayout2_shape2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layout2_shape3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4BEDD84E-25D4-4983-8AA1-2863C96F08D9}" type="slidenum">
              <a:rPr lang="en-US" sz="9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</a:rPr>
              <a:t>‹#›</a:t>
            </a:fld>
            <a:endParaRPr sz="9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  <a:tileRect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3_shape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  <a:prstGeom prst="rect">
            <a:avLst/>
          </a:prstGeom>
        </p:spPr>
        <p:txBody>
          <a:bodyPr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endParaRPr/>
          </a:p>
        </p:txBody>
      </p:sp>
      <p:sp>
        <p:nvSpPr>
          <p:cNvPr id="4" name="layout4_shape2"/>
          <p:cNvSpPr>
            <a:spLocks noGrp="1"/>
          </p:cNvSpPr>
          <p:nvPr>
            <p:ph type="subTitle" idx="1"/>
          </p:nvPr>
        </p:nvSpPr>
        <p:spPr>
          <a:xfrm>
            <a:off x="2360072" y="929928"/>
            <a:ext cx="6396012" cy="3007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/>
                <a:ea typeface="나눔고딕 ExtraBold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cxnSp>
        <p:nvCxnSpPr>
          <p:cNvPr id="5" name="layout4_shape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ayout4_shape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layout4_shape5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  <a:prstGeom prst="rect">
            <a:avLst/>
          </a:prstGeom>
        </p:spPr>
        <p:txBody>
          <a:bodyPr anchor="ctr"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8" name="layout4_shape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4BEDD84E-25D4-4983-8AA1-2863C96F08D9}" type="slidenum">
              <a:rPr lang="en-US" sz="9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</a:rPr>
              <a:t>‹#›</a:t>
            </a:fld>
            <a:endParaRPr sz="9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  <a:tileRect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6_shape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A658C7C3-8D3A-4C0D-B60E-240C4DE6BC36}" type="datetime1">
              <a:rPr lang="en-US" altLang="ko-KR"/>
              <a:t>11/2/2015</a:t>
            </a:fld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6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l"/>
            <a:fld id="{A658C7C3-8D3A-4C0D-B60E-240C4DE6BC36}" type="datetime1">
              <a:rPr lang="en-US" alt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11/2/2015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  <a:latin typeface="나눔고딕"/>
                <a:ea typeface="나눔고딕"/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</p:sldLayoutIdLst>
  <p:txStyles>
    <p:titleStyle>
      <a:lvl1pPr algn="ctr" defTabSz="914400" latinLnBrk="1">
        <a:spcBef>
          <a:spcPct val="0"/>
        </a:spcBef>
        <a:buNone/>
        <a:defRPr sz="4500" b="1" kern="1200">
          <a:solidFill>
            <a:schemeClr val="bg1"/>
          </a:solidFill>
          <a:latin typeface="나눔고딕"/>
          <a:ea typeface="나눔고딕"/>
          <a:cs typeface="+mj-cs"/>
        </a:defRPr>
      </a:lvl1pPr>
    </p:titleStyle>
    <p:bodyStyle>
      <a:lvl1pPr marL="342900" indent="-342900" algn="l" defTabSz="914400" latinLnBrk="1">
        <a:spcBef>
          <a:spcPct val="20000"/>
        </a:spcBef>
        <a:buNone/>
        <a:defRPr sz="3200" kern="1200">
          <a:solidFill>
            <a:schemeClr val="bg1"/>
          </a:solidFill>
          <a:latin typeface="나눔고딕"/>
          <a:ea typeface="나눔고딕"/>
          <a:cs typeface="+mn-cs"/>
        </a:defRPr>
      </a:lvl1pPr>
      <a:lvl2pPr marL="742950" indent="-285750" algn="l" defTabSz="914400" latinLnBrk="1">
        <a:spcBef>
          <a:spcPct val="20000"/>
        </a:spcBef>
        <a:buNone/>
        <a:defRPr sz="2800" kern="1200">
          <a:solidFill>
            <a:schemeClr val="bg1"/>
          </a:solidFill>
          <a:latin typeface="나눔고딕"/>
          <a:ea typeface="나눔고딕"/>
          <a:cs typeface="+mn-cs"/>
        </a:defRPr>
      </a:lvl2pPr>
      <a:lvl3pPr marL="1143000" indent="-228600" algn="l" defTabSz="914400" latinLnBrk="1">
        <a:spcBef>
          <a:spcPct val="20000"/>
        </a:spcBef>
        <a:buNone/>
        <a:defRPr sz="2400" kern="1200">
          <a:solidFill>
            <a:schemeClr val="bg1"/>
          </a:solidFill>
          <a:latin typeface="나눔고딕"/>
          <a:ea typeface="나눔고딕"/>
          <a:cs typeface="+mn-cs"/>
        </a:defRPr>
      </a:lvl3pPr>
      <a:lvl4pPr marL="1600200" indent="-228600" algn="l" defTabSz="914400" latinLnBrk="1">
        <a:spcBef>
          <a:spcPct val="20000"/>
        </a:spcBef>
        <a:buNone/>
        <a:defRPr sz="2000" kern="1200">
          <a:solidFill>
            <a:schemeClr val="bg1"/>
          </a:solidFill>
          <a:latin typeface="나눔고딕"/>
          <a:ea typeface="나눔고딕"/>
          <a:cs typeface="+mn-cs"/>
        </a:defRPr>
      </a:lvl4pPr>
      <a:lvl5pPr marL="2057400" indent="-228600" algn="l" defTabSz="914400" latinLnBrk="1">
        <a:spcBef>
          <a:spcPct val="20000"/>
        </a:spcBef>
        <a:buNone/>
        <a:defRPr sz="2000" kern="1200">
          <a:solidFill>
            <a:schemeClr val="bg1"/>
          </a:solidFill>
          <a:latin typeface="나눔고딕"/>
          <a:ea typeface="나눔고딕"/>
          <a:cs typeface="+mn-cs"/>
        </a:defRPr>
      </a:lvl5pPr>
      <a:lvl6pPr marL="25146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25400" cap="flat">
            <a:noFill/>
            <a:prstDash val="solid"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endParaRPr sz="1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1_shape2"/>
          <p:cNvSpPr/>
          <p:nvPr/>
        </p:nvSpPr>
        <p:spPr>
          <a:xfrm>
            <a:off x="239096" y="5432145"/>
            <a:ext cx="6768752" cy="988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>
              <a:lnSpc>
                <a:spcPct val="150000"/>
              </a:lnSpc>
              <a:buNone/>
            </a:pPr>
            <a:r>
              <a:rPr altLang="ko-KR" sz="1100" dirty="0" err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이혁원</a:t>
            </a:r>
            <a:r>
              <a:rPr altLang="ko-KR" sz="1100" dirty="0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 20150267</a:t>
            </a:r>
          </a:p>
          <a:p>
            <a:pPr marL="0" algn="r">
              <a:lnSpc>
                <a:spcPct val="150000"/>
              </a:lnSpc>
              <a:buNone/>
            </a:pPr>
            <a:r>
              <a:rPr altLang="ko-KR" sz="1100" dirty="0" err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신상수</a:t>
            </a:r>
            <a:r>
              <a:rPr altLang="ko-KR" sz="1100" dirty="0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 20150249</a:t>
            </a:r>
          </a:p>
          <a:p>
            <a:pPr marL="0" algn="r">
              <a:lnSpc>
                <a:spcPct val="150000"/>
              </a:lnSpc>
              <a:buNone/>
            </a:pPr>
            <a:r>
              <a:rPr altLang="ko-KR" sz="1100" dirty="0" err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장두혁</a:t>
            </a:r>
            <a:r>
              <a:rPr altLang="ko-KR" sz="1100" dirty="0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 20150269</a:t>
            </a:r>
          </a:p>
          <a:p>
            <a:pPr marL="0" algn="r">
              <a:lnSpc>
                <a:spcPct val="150000"/>
              </a:lnSpc>
              <a:buNone/>
            </a:pPr>
            <a:r>
              <a:rPr altLang="ko-KR" sz="1100" dirty="0" err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김병일</a:t>
            </a:r>
            <a:r>
              <a:rPr altLang="ko-KR" sz="1100" dirty="0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 20150219</a:t>
            </a:r>
          </a:p>
        </p:txBody>
      </p:sp>
      <p:sp>
        <p:nvSpPr>
          <p:cNvPr id="5" name="slide1_shape4"/>
          <p:cNvSpPr/>
          <p:nvPr/>
        </p:nvSpPr>
        <p:spPr>
          <a:xfrm>
            <a:off x="323528" y="3718725"/>
            <a:ext cx="8564563" cy="1718972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4500" dirty="0">
                <a:solidFill>
                  <a:srgbClr val="FFFFFF"/>
                </a:solidFill>
                <a:latin typeface="나눔고딕"/>
                <a:ea typeface="나눔고딕"/>
              </a:rPr>
              <a:t>Bartender-R </a:t>
            </a: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 </a:t>
            </a:r>
          </a:p>
          <a:p>
            <a:pPr marL="0" algn="l">
              <a:lnSpc>
                <a:spcPct val="100000"/>
              </a:lnSpc>
              <a:buNone/>
            </a:pP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3조 </a:t>
            </a:r>
            <a:r>
              <a:rPr altLang="ko-KR" sz="1800" b="1" dirty="0" err="1">
                <a:solidFill>
                  <a:srgbClr val="FFFFFF"/>
                </a:solidFill>
                <a:latin typeface="나눔고딕"/>
                <a:ea typeface="나눔고딕"/>
              </a:rPr>
              <a:t>창의적공학설계</a:t>
            </a: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altLang="ko-KR" sz="1800" b="1" dirty="0" err="1">
                <a:solidFill>
                  <a:srgbClr val="FFFFFF"/>
                </a:solidFill>
                <a:latin typeface="나눔고딕"/>
                <a:ea typeface="나눔고딕"/>
              </a:rPr>
              <a:t>제안발표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  <a:p>
            <a:pPr marL="0" algn="l">
              <a:lnSpc>
                <a:spcPct val="100000"/>
              </a:lnSpc>
              <a:buNone/>
            </a:pP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>
                <a:solidFill>
                  <a:srgbClr val="FFFFFF"/>
                </a:solidFill>
                <a:latin typeface="나눔고딕"/>
              </a:rPr>
              <a:t>2-1</a:t>
            </a: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Case Study</a:t>
            </a: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0" name="nppt_14464652296667128"/>
          <p:cNvSpPr/>
          <p:nvPr/>
        </p:nvSpPr>
        <p:spPr>
          <a:xfrm>
            <a:off x="3711178" y="1323009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en-US" altLang="ko-KR" sz="1800" dirty="0" smtClean="0">
                <a:solidFill>
                  <a:srgbClr val="FFFFFF"/>
                </a:solidFill>
              </a:rPr>
              <a:t>The </a:t>
            </a:r>
            <a:r>
              <a:rPr lang="en-US" altLang="ko-KR" sz="1800" dirty="0" err="1" smtClean="0">
                <a:solidFill>
                  <a:srgbClr val="FFFFFF"/>
                </a:solidFill>
              </a:rPr>
              <a:t>Drinkmotizer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  <p:pic>
        <p:nvPicPr>
          <p:cNvPr id="11" name="[mix][mix]Drinkmotizer -- the DIY drink mixing robot platform with Raspberry Pi and Arduino - YouTube (360p)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7051" y="1802108"/>
            <a:ext cx="6433341" cy="3645809"/>
          </a:xfrm>
          <a:prstGeom prst="rect">
            <a:avLst/>
          </a:prstGeom>
        </p:spPr>
      </p:pic>
      <p:graphicFrame>
        <p:nvGraphicFramePr>
          <p:cNvPr id="12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5919107"/>
              </p:ext>
            </p:extLst>
          </p:nvPr>
        </p:nvGraphicFramePr>
        <p:xfrm>
          <a:off x="1669506" y="1808457"/>
          <a:ext cx="6430886" cy="3931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215443"/>
                <a:gridCol w="3215443"/>
              </a:tblGrid>
              <a:tr h="338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장점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단점</a:t>
                      </a:r>
                      <a:endParaRPr lang="ko-KR" altLang="en-US" dirty="0"/>
                    </a:p>
                  </a:txBody>
                  <a:tcPr/>
                </a:tc>
              </a:tr>
              <a:tr h="677109"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4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400" kern="1200" dirty="0" err="1" smtClean="0">
                          <a:effectLst/>
                        </a:rPr>
                        <a:t>원목판</a:t>
                      </a:r>
                      <a:r>
                        <a:rPr lang="ko-KR" altLang="ko-KR" sz="1400" kern="1200" dirty="0" smtClean="0">
                          <a:effectLst/>
                        </a:rPr>
                        <a:t> 등을 이용한 고급스러운 외관</a:t>
                      </a:r>
                    </a:p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약한 출력의 </a:t>
                      </a:r>
                      <a:r>
                        <a:rPr lang="ko-KR" altLang="ko-KR" sz="1400" kern="1200" dirty="0" err="1" smtClean="0">
                          <a:effectLst/>
                        </a:rPr>
                        <a:t>스테퍼모터를</a:t>
                      </a:r>
                      <a:r>
                        <a:rPr lang="ko-KR" altLang="ko-KR" sz="1400" kern="1200" dirty="0" smtClean="0">
                          <a:effectLst/>
                        </a:rPr>
                        <a:t> 사용하여 컵이 운반되는데 시간이 </a:t>
                      </a:r>
                      <a:r>
                        <a:rPr lang="ko-KR" altLang="ko-KR" sz="1400" kern="1200" dirty="0" err="1" smtClean="0">
                          <a:effectLst/>
                        </a:rPr>
                        <a:t>오래걸림</a:t>
                      </a:r>
                      <a:endParaRPr lang="ko-KR" altLang="en-US" sz="1400" b="1" dirty="0"/>
                    </a:p>
                  </a:txBody>
                  <a:tcPr/>
                </a:tc>
              </a:tr>
              <a:tr h="874599"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4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en-US" sz="1400" kern="1200" dirty="0" smtClean="0">
                          <a:effectLst/>
                        </a:rPr>
                        <a:t>음료</a:t>
                      </a:r>
                      <a:r>
                        <a:rPr lang="ko-KR" altLang="ko-KR" sz="1400" kern="1200" dirty="0" smtClean="0">
                          <a:effectLst/>
                        </a:rPr>
                        <a:t> 따르는 방식 </a:t>
                      </a:r>
                      <a:r>
                        <a:rPr lang="ko-KR" altLang="en-US" sz="1400" kern="1200" dirty="0" smtClean="0">
                          <a:effectLst/>
                        </a:rPr>
                        <a:t>혼합사용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4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400" kern="1200" dirty="0" smtClean="0">
                          <a:effectLst/>
                        </a:rPr>
                        <a:t>외관 및 부가기능에 의한 과도한 </a:t>
                      </a:r>
                      <a:endParaRPr lang="en-US" altLang="ko-KR" sz="14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400" kern="1200" dirty="0" smtClean="0">
                          <a:effectLst/>
                        </a:rPr>
                        <a:t>제작비용 </a:t>
                      </a:r>
                      <a:r>
                        <a:rPr lang="en-US" altLang="ko-KR" sz="1400" kern="1200" dirty="0" smtClean="0">
                          <a:effectLst/>
                        </a:rPr>
                        <a:t>(</a:t>
                      </a:r>
                      <a:r>
                        <a:rPr lang="ko-KR" altLang="ko-KR" sz="1400" kern="1200" dirty="0" smtClean="0">
                          <a:effectLst/>
                        </a:rPr>
                        <a:t>약 </a:t>
                      </a:r>
                      <a:r>
                        <a:rPr lang="en-US" altLang="ko-KR" sz="1400" kern="1200" dirty="0" smtClean="0">
                          <a:effectLst/>
                        </a:rPr>
                        <a:t>140</a:t>
                      </a:r>
                      <a:r>
                        <a:rPr lang="ko-KR" altLang="ko-KR" sz="1400" kern="1200" dirty="0" smtClean="0">
                          <a:effectLst/>
                        </a:rPr>
                        <a:t>만원</a:t>
                      </a:r>
                      <a:r>
                        <a:rPr lang="en-US" altLang="ko-KR" sz="1400" kern="1200" dirty="0" smtClean="0">
                          <a:effectLst/>
                        </a:rPr>
                        <a:t>)</a:t>
                      </a:r>
                      <a:endParaRPr lang="ko-KR" altLang="ko-KR" sz="1400" kern="1200" dirty="0" smtClean="0">
                        <a:effectLst/>
                      </a:endParaRPr>
                    </a:p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</a:tr>
              <a:tr h="8745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터치스크린과 이미지 출력을 통한 </a:t>
                      </a: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뛰어난 </a:t>
                      </a:r>
                      <a:r>
                        <a:rPr lang="ko-KR" altLang="ko-KR" sz="1400" kern="1200" dirty="0" err="1" smtClean="0">
                          <a:effectLst/>
                        </a:rPr>
                        <a:t>접근성</a:t>
                      </a:r>
                      <a:r>
                        <a:rPr lang="ko-KR" altLang="ko-KR" sz="1400" kern="1200" dirty="0" smtClean="0">
                          <a:effectLst/>
                        </a:rPr>
                        <a:t> </a:t>
                      </a:r>
                    </a:p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잘못된 취급에 의한 가스탱크 </a:t>
                      </a: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폭발의 위험</a:t>
                      </a:r>
                    </a:p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</a:tr>
              <a:tr h="874599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칵테일 제조법에 따라 음료를 </a:t>
                      </a:r>
                      <a:endParaRPr lang="en-US" altLang="ko-KR" sz="14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400" kern="1200" dirty="0" smtClean="0">
                          <a:effectLst/>
                        </a:rPr>
                        <a:t>따르기만 할 뿐 섞지 않음</a:t>
                      </a:r>
                    </a:p>
                    <a:p>
                      <a:pPr algn="ctr" latinLnBrk="1"/>
                      <a:endParaRPr lang="ko-KR" altLang="en-US" sz="1400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7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6698228"/>
              </p:ext>
            </p:extLst>
          </p:nvPr>
        </p:nvGraphicFramePr>
        <p:xfrm>
          <a:off x="361769" y="1174200"/>
          <a:ext cx="8641540" cy="5648242"/>
        </p:xfrm>
        <a:graphic>
          <a:graphicData uri="http://schemas.openxmlformats.org/drawingml/2006/table">
            <a:tbl>
              <a:tblPr firstRow="1" firstCol="1" bandRow="1"/>
              <a:tblGrid>
                <a:gridCol w="1348716"/>
                <a:gridCol w="1773857"/>
                <a:gridCol w="1815449"/>
                <a:gridCol w="2080521"/>
                <a:gridCol w="1622997"/>
              </a:tblGrid>
              <a:tr h="576064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 </a:t>
                      </a:r>
                      <a:r>
                        <a:rPr lang="en-US" sz="1600" kern="100" dirty="0" smtClean="0">
                          <a:effectLst/>
                        </a:rPr>
                        <a:t>                 </a:t>
                      </a:r>
                      <a:r>
                        <a:rPr lang="ko-KR" altLang="en-US" sz="1600" kern="100" dirty="0" smtClean="0">
                          <a:effectLst/>
                        </a:rPr>
                        <a:t>구분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항목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음료 </a:t>
                      </a:r>
                      <a:r>
                        <a:rPr lang="ko-KR" sz="1600" kern="100" dirty="0">
                          <a:effectLst/>
                        </a:rPr>
                        <a:t>혼합 </a:t>
                      </a:r>
                      <a:r>
                        <a:rPr lang="ko-KR" sz="1600" kern="100" dirty="0" smtClean="0">
                          <a:effectLst/>
                        </a:rPr>
                        <a:t>시스템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The </a:t>
                      </a:r>
                      <a:r>
                        <a:rPr lang="en-US" sz="1600" kern="100" dirty="0" err="1" smtClean="0">
                          <a:effectLst/>
                        </a:rPr>
                        <a:t>Inebriator</a:t>
                      </a:r>
                      <a:endParaRPr lang="en-US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The </a:t>
                      </a:r>
                      <a:r>
                        <a:rPr lang="en-US" sz="1600" kern="100" dirty="0" err="1" smtClean="0">
                          <a:effectLst/>
                        </a:rPr>
                        <a:t>Drinkmotizer</a:t>
                      </a:r>
                      <a:endParaRPr lang="en-US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Bartender-R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</a:tr>
              <a:tr h="1241929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플랫폼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아두이노</a:t>
                      </a:r>
                      <a:r>
                        <a:rPr lang="en-US" sz="1600" kern="100" dirty="0" smtClean="0">
                          <a:effectLst/>
                        </a:rPr>
                        <a:t> </a:t>
                      </a:r>
                      <a:r>
                        <a:rPr lang="en-US" sz="1600" kern="100" dirty="0">
                          <a:effectLst/>
                        </a:rPr>
                        <a:t>UNO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아두이노</a:t>
                      </a:r>
                      <a:r>
                        <a:rPr lang="en-US" sz="1600" kern="100" dirty="0" smtClean="0">
                          <a:effectLst/>
                        </a:rPr>
                        <a:t> </a:t>
                      </a:r>
                      <a:r>
                        <a:rPr lang="en-US" sz="1600" kern="100" dirty="0">
                          <a:effectLst/>
                        </a:rPr>
                        <a:t>MEGA </a:t>
                      </a:r>
                      <a:endParaRPr lang="en-US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2560 +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Fez </a:t>
                      </a:r>
                      <a:r>
                        <a:rPr lang="en-US" sz="1600" kern="100" dirty="0">
                          <a:effectLst/>
                        </a:rPr>
                        <a:t>Panda II </a:t>
                      </a:r>
                      <a:r>
                        <a:rPr lang="ko-KR" sz="1600" kern="100" dirty="0">
                          <a:effectLst/>
                        </a:rPr>
                        <a:t>보드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아두이노</a:t>
                      </a:r>
                      <a:r>
                        <a:rPr lang="ko-KR" sz="1600" kern="100" dirty="0" smtClean="0">
                          <a:effectLst/>
                        </a:rPr>
                        <a:t> </a:t>
                      </a:r>
                      <a:r>
                        <a:rPr lang="en-US" sz="1600" kern="100" dirty="0">
                          <a:effectLst/>
                        </a:rPr>
                        <a:t>UNO + </a:t>
                      </a:r>
                      <a:endParaRPr lang="en-US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라즈베리</a:t>
                      </a:r>
                      <a:r>
                        <a:rPr lang="ko-KR" sz="1600" kern="100" dirty="0" smtClean="0">
                          <a:effectLst/>
                        </a:rPr>
                        <a:t> </a:t>
                      </a:r>
                      <a:r>
                        <a:rPr lang="ko-KR" sz="1600" kern="100" dirty="0">
                          <a:effectLst/>
                        </a:rPr>
                        <a:t>파이 모델 </a:t>
                      </a:r>
                      <a:r>
                        <a:rPr lang="en-US" sz="1600" kern="100" dirty="0">
                          <a:effectLst/>
                        </a:rPr>
                        <a:t>B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아두</a:t>
                      </a:r>
                      <a:r>
                        <a:rPr lang="ko-KR" altLang="en-US" sz="1600" kern="100" dirty="0" err="1" smtClean="0">
                          <a:effectLst/>
                        </a:rPr>
                        <a:t>이노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UNO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</a:tr>
              <a:tr h="816579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사용자 </a:t>
                      </a:r>
                      <a:r>
                        <a:rPr lang="ko-KR" sz="1600" kern="100" dirty="0">
                          <a:effectLst/>
                        </a:rPr>
                        <a:t>인터페이스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안드로이드</a:t>
                      </a:r>
                      <a:r>
                        <a:rPr lang="ko-KR" sz="1600" kern="100" dirty="0" smtClean="0">
                          <a:effectLst/>
                        </a:rPr>
                        <a:t> </a:t>
                      </a:r>
                      <a:r>
                        <a:rPr lang="ko-KR" sz="1600" kern="100" dirty="0" err="1">
                          <a:effectLst/>
                        </a:rPr>
                        <a:t>앱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버튼 </a:t>
                      </a:r>
                      <a:r>
                        <a:rPr lang="ko-KR" sz="1600" kern="100" dirty="0">
                          <a:effectLst/>
                        </a:rPr>
                        <a:t>및 </a:t>
                      </a:r>
                      <a:r>
                        <a:rPr lang="en-US" sz="1600" kern="100" dirty="0">
                          <a:effectLst/>
                        </a:rPr>
                        <a:t>LCD </a:t>
                      </a:r>
                      <a:r>
                        <a:rPr lang="ko-KR" sz="1600" kern="100" dirty="0">
                          <a:effectLst/>
                        </a:rPr>
                        <a:t>텍스트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터치스크린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안드로이드</a:t>
                      </a:r>
                      <a:r>
                        <a:rPr lang="ko-KR" sz="1600" kern="100" dirty="0" smtClean="0">
                          <a:effectLst/>
                        </a:rPr>
                        <a:t> </a:t>
                      </a:r>
                      <a:r>
                        <a:rPr lang="ko-KR" sz="1600" kern="100" dirty="0" err="1">
                          <a:effectLst/>
                        </a:rPr>
                        <a:t>앱</a:t>
                      </a:r>
                      <a:r>
                        <a:rPr lang="en-US" sz="1600" kern="100" dirty="0">
                          <a:effectLst/>
                        </a:rPr>
                        <a:t> + LCD</a:t>
                      </a:r>
                      <a:r>
                        <a:rPr lang="ko-KR" sz="1600" kern="100" dirty="0">
                          <a:effectLst/>
                        </a:rPr>
                        <a:t>텍스트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</a:tr>
              <a:tr h="391230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통신방법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9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블루투스</a:t>
                      </a:r>
                      <a:r>
                        <a:rPr lang="ko-KR" sz="1600" kern="100" dirty="0" smtClean="0">
                          <a:effectLst/>
                        </a:rPr>
                        <a:t> 통신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버튼 입력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터치스크린 입력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err="1" smtClean="0">
                          <a:effectLst/>
                        </a:rPr>
                        <a:t>블루투스</a:t>
                      </a:r>
                      <a:r>
                        <a:rPr lang="ko-KR" sz="1600" kern="100" dirty="0" smtClean="0">
                          <a:effectLst/>
                        </a:rPr>
                        <a:t> 통신</a:t>
                      </a: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</a:tr>
              <a:tr h="816579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칵테일 </a:t>
                      </a:r>
                      <a:r>
                        <a:rPr lang="ko-KR" sz="1600" kern="100" dirty="0">
                          <a:effectLst/>
                        </a:rPr>
                        <a:t>섞기 기능 유무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없음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없음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없음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있음</a:t>
                      </a:r>
                      <a:r>
                        <a:rPr lang="en-US" altLang="ko-KR" sz="1600" kern="100" dirty="0" smtClean="0">
                          <a:effectLst/>
                        </a:rPr>
                        <a:t> 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600" kern="100" dirty="0" smtClean="0">
                          <a:effectLst/>
                        </a:rPr>
                        <a:t>(</a:t>
                      </a:r>
                      <a:r>
                        <a:rPr lang="ko-KR" altLang="en-US" sz="1600" kern="100" dirty="0" err="1" smtClean="0">
                          <a:effectLst/>
                        </a:rPr>
                        <a:t>자력교반기</a:t>
                      </a:r>
                      <a:r>
                        <a:rPr lang="en-US" altLang="ko-KR" sz="1600" kern="100" dirty="0" smtClean="0">
                          <a:effectLst/>
                        </a:rPr>
                        <a:t>)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</a:tr>
              <a:tr h="816579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음료 </a:t>
                      </a:r>
                      <a:r>
                        <a:rPr lang="ko-KR" sz="1600" kern="100" dirty="0">
                          <a:effectLst/>
                        </a:rPr>
                        <a:t>추출 방법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워터펌프모터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압축가스탱크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0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입구 </a:t>
                      </a:r>
                      <a:r>
                        <a:rPr lang="ko-KR" sz="1600" kern="100" dirty="0">
                          <a:effectLst/>
                        </a:rPr>
                        <a:t>개폐 모터</a:t>
                      </a:r>
                      <a:r>
                        <a:rPr lang="en-US" sz="1600" kern="100" dirty="0">
                          <a:effectLst/>
                        </a:rPr>
                        <a:t> + </a:t>
                      </a:r>
                      <a:r>
                        <a:rPr lang="ko-KR" sz="1600" kern="100" dirty="0">
                          <a:effectLst/>
                        </a:rPr>
                        <a:t>압축가스탱크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600" kern="100" dirty="0" smtClean="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 smtClean="0">
                          <a:effectLst/>
                        </a:rPr>
                        <a:t>워터펌프모터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</a:tr>
              <a:tr h="391230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>
                          <a:effectLst/>
                        </a:rPr>
                        <a:t>시각효과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>
                          <a:effectLst/>
                        </a:rPr>
                        <a:t>없음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LED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dirty="0">
                          <a:effectLst/>
                        </a:rPr>
                        <a:t>없음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LED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</a:tr>
              <a:tr h="391230">
                <a:tc>
                  <a:txBody>
                    <a:bodyPr/>
                    <a:lstStyle>
                      <a:lvl1pPr marL="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b="1" kern="1200">
                          <a:solidFill>
                            <a:schemeClr val="lt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외관 형태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일렬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일렬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일렬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1pPr>
                      <a:lvl2pPr marL="457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2pPr>
                      <a:lvl3pPr marL="914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3pPr>
                      <a:lvl4pPr marL="1371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4pPr>
                      <a:lvl5pPr marL="18288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5pPr>
                      <a:lvl6pPr marL="22860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6pPr>
                      <a:lvl7pPr marL="27432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7pPr>
                      <a:lvl8pPr marL="32004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8pPr>
                      <a:lvl9pPr marL="3657600" algn="l" defTabSz="914400" latinLnBrk="1">
                        <a:defRPr sz="1800" kern="1200">
                          <a:solidFill>
                            <a:schemeClr val="dk1"/>
                          </a:solidFill>
                          <a:latin typeface="Corbel"/>
                        </a:defRPr>
                      </a:lvl9pPr>
                    </a:lstStyle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00" dirty="0" smtClean="0">
                          <a:effectLst/>
                        </a:rPr>
                        <a:t>관람차</a:t>
                      </a:r>
                      <a:endParaRPr lang="ko-KR" sz="16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40000"/>
                      </a:sysClr>
                    </a:solidFill>
                  </a:tcPr>
                </a:tc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358253" y="1750264"/>
            <a:ext cx="8572467" cy="1224136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73330" y="2974400"/>
            <a:ext cx="8572467" cy="858957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8253" y="3888215"/>
            <a:ext cx="8572465" cy="454337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61768" y="4342552"/>
            <a:ext cx="8572465" cy="864096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61768" y="5206648"/>
            <a:ext cx="8572465" cy="792088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73330" y="5998736"/>
            <a:ext cx="8555749" cy="382592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8253" y="6381328"/>
            <a:ext cx="8572465" cy="409496"/>
          </a:xfrm>
          <a:prstGeom prst="rect">
            <a:avLst/>
          </a:prstGeom>
          <a:noFill/>
          <a:ln w="48000" cap="flat" cmpd="thickThin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491880" y="3888215"/>
            <a:ext cx="5453917" cy="1584176"/>
          </a:xfrm>
          <a:prstGeom prst="rect">
            <a:avLst/>
          </a:prstGeom>
          <a:solidFill>
            <a:sysClr val="window" lastClr="FFFFFF"/>
          </a:solidFill>
          <a:ln w="48000" cap="flat" cmpd="thickThin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사용자의 편의를 위한 쉬운 </a:t>
            </a:r>
            <a:r>
              <a:rPr kumimoji="0" lang="ko-KR" altLang="ko-KR" sz="24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접근성</a:t>
            </a:r>
            <a:r>
              <a:rPr kumimoji="0" lang="ko-KR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필요</a:t>
            </a:r>
            <a:r>
              <a:rPr kumimoji="0" lang="en-US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     </a:t>
            </a:r>
            <a:r>
              <a:rPr kumimoji="0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앱을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통한 쉬운 주문</a:t>
            </a:r>
            <a:r>
              <a:rPr kumimoji="0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, LCD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텍스트로 주문 확인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081478" y="5028526"/>
            <a:ext cx="4864319" cy="1352802"/>
          </a:xfrm>
          <a:prstGeom prst="rect">
            <a:avLst/>
          </a:prstGeom>
          <a:solidFill>
            <a:sysClr val="window" lastClr="FFFFFF"/>
          </a:solidFill>
          <a:ln w="48000" cap="flat" cmpd="thickThin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분위기에 알맞은 외관</a:t>
            </a:r>
            <a:r>
              <a:rPr kumimoji="0" lang="en-US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     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놀이공원을 테마로 한 디자인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081478" y="3880472"/>
            <a:ext cx="4864319" cy="1352802"/>
          </a:xfrm>
          <a:prstGeom prst="rect">
            <a:avLst/>
          </a:prstGeom>
          <a:solidFill>
            <a:sysClr val="window" lastClr="FFFFFF"/>
          </a:solidFill>
          <a:ln w="48000" cap="flat" cmpd="thickThin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안전성</a:t>
            </a:r>
            <a:r>
              <a:rPr kumimoji="0" lang="en-US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   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워터펌프모터 사용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064760" y="5233274"/>
            <a:ext cx="4864319" cy="1352802"/>
          </a:xfrm>
          <a:prstGeom prst="rect">
            <a:avLst/>
          </a:prstGeom>
          <a:solidFill>
            <a:sysClr val="window" lastClr="FFFFFF"/>
          </a:solidFill>
          <a:ln w="48000" cap="flat" cmpd="thickThin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칵테일 제작 방법의 향상</a:t>
            </a:r>
            <a:r>
              <a:rPr kumimoji="0" lang="en-US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   </a:t>
            </a:r>
            <a:r>
              <a:rPr kumimoji="0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자력교반기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HY엽서L" panose="02030600000101010101" pitchFamily="18" charset="-127"/>
                <a:cs typeface="+mn-cs"/>
              </a:rPr>
              <a:t> 사용</a:t>
            </a:r>
            <a:endParaRPr kumimoji="0" lang="ko-KR" altLang="ko-KR" sz="24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/>
              <a:ea typeface="HY엽서L" panose="02030600000101010101" pitchFamily="18" charset="-127"/>
              <a:cs typeface="+mn-cs"/>
            </a:endParaRPr>
          </a:p>
        </p:txBody>
      </p:sp>
      <p:sp>
        <p:nvSpPr>
          <p:cNvPr id="26" name="nppt_14464652296667120"/>
          <p:cNvSpPr/>
          <p:nvPr/>
        </p:nvSpPr>
        <p:spPr>
          <a:xfrm>
            <a:off x="310088" y="241598"/>
            <a:ext cx="4780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2-2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28" name="nppt_14464652296667128"/>
          <p:cNvSpPr/>
          <p:nvPr/>
        </p:nvSpPr>
        <p:spPr>
          <a:xfrm>
            <a:off x="3851920" y="670558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ko-KR" altLang="en-US" sz="1800" smtClean="0">
                <a:solidFill>
                  <a:srgbClr val="FFFFFF"/>
                </a:solidFill>
              </a:rPr>
              <a:t>요구분석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4504925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6860"/>
          <p:cNvSpPr/>
          <p:nvPr/>
        </p:nvSpPr>
        <p:spPr>
          <a:xfrm>
            <a:off x="2300608" y="839025"/>
            <a:ext cx="33123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600" b="1" u="sng" dirty="0">
                <a:solidFill>
                  <a:srgbClr val="00B0F0"/>
                </a:solidFill>
                <a:latin typeface="나눔고딕"/>
              </a:rPr>
              <a:t>Chapter </a:t>
            </a:r>
            <a:r>
              <a:rPr lang="en-US" altLang="ko-KR" sz="1600" b="1" u="sng" dirty="0" smtClean="0">
                <a:solidFill>
                  <a:srgbClr val="00B0F0"/>
                </a:solidFill>
                <a:latin typeface="나눔고딕"/>
              </a:rPr>
              <a:t>3</a:t>
            </a:r>
            <a:endParaRPr lang="en-US" altLang="ko-KR" sz="1600" b="1" u="sng" dirty="0">
              <a:solidFill>
                <a:srgbClr val="00B0F0"/>
              </a:solidFill>
              <a:latin typeface="나눔고딕"/>
            </a:endParaRPr>
          </a:p>
        </p:txBody>
      </p:sp>
      <p:sp>
        <p:nvSpPr>
          <p:cNvPr id="4" name="nppt_14464652296666863"/>
          <p:cNvSpPr/>
          <p:nvPr/>
        </p:nvSpPr>
        <p:spPr>
          <a:xfrm>
            <a:off x="2411760" y="1344930"/>
            <a:ext cx="6548437" cy="1805940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3800" b="0" dirty="0">
                <a:solidFill>
                  <a:srgbClr val="FFFFFF"/>
                </a:solidFill>
              </a:rPr>
              <a:t>개발 내용 및 위험요소</a:t>
            </a:r>
          </a:p>
        </p:txBody>
      </p:sp>
    </p:spTree>
    <p:extLst>
      <p:ext uri="{BB962C8B-B14F-4D97-AF65-F5344CB8AC3E}">
        <p14:creationId xmlns:p14="http://schemas.microsoft.com/office/powerpoint/2010/main" val="185808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>
                <a:solidFill>
                  <a:srgbClr val="FFFFFF"/>
                </a:solidFill>
                <a:latin typeface="나눔고딕"/>
              </a:rPr>
              <a:t>3</a:t>
            </a: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-1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en-US" altLang="ko-KR" sz="1800" dirty="0">
                <a:solidFill>
                  <a:srgbClr val="FFFFFF"/>
                </a:solidFill>
              </a:rPr>
              <a:t>SW/HW </a:t>
            </a:r>
            <a:r>
              <a:rPr lang="ko-KR" altLang="en-US" sz="1800" dirty="0">
                <a:solidFill>
                  <a:srgbClr val="FFFFFF"/>
                </a:solidFill>
              </a:rPr>
              <a:t>구상도</a:t>
            </a: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pic>
        <p:nvPicPr>
          <p:cNvPr id="13" name="Picture 2" descr="KakaoTalk_20151101_1956309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844824"/>
            <a:ext cx="6462651" cy="3467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845" y="1765548"/>
            <a:ext cx="7020272" cy="393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0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3-2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/>
              <a:t>위험 요소 및 </a:t>
            </a:r>
            <a:endParaRPr lang="en-US" altLang="ko-KR" sz="1800" dirty="0" smtClean="0"/>
          </a:p>
          <a:p>
            <a:pPr algn="l"/>
            <a:r>
              <a:rPr lang="ko-KR" altLang="en-US" sz="1800" dirty="0" smtClean="0"/>
              <a:t>해결방안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pic>
        <p:nvPicPr>
          <p:cNvPr id="9" name="내용 개체 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242" y="1772816"/>
            <a:ext cx="3850441" cy="352839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45" y="1948993"/>
            <a:ext cx="3771308" cy="2716717"/>
          </a:xfrm>
          <a:prstGeom prst="rect">
            <a:avLst/>
          </a:prstGeom>
        </p:spPr>
      </p:pic>
      <p:sp>
        <p:nvSpPr>
          <p:cNvPr id="11" name="nppt_14464652296667128"/>
          <p:cNvSpPr/>
          <p:nvPr/>
        </p:nvSpPr>
        <p:spPr>
          <a:xfrm>
            <a:off x="4021001" y="1188897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en-US" altLang="ko-KR" sz="1800" b="1" dirty="0" smtClean="0">
                <a:solidFill>
                  <a:srgbClr val="FFFFFF"/>
                </a:solidFill>
                <a:latin typeface="나눔고딕"/>
                <a:ea typeface="나눔고딕"/>
              </a:rPr>
              <a:t>LED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4222859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3-2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/>
              <a:t>위험 요소 및 </a:t>
            </a:r>
            <a:endParaRPr lang="en-US" altLang="ko-KR" sz="1800" dirty="0" smtClean="0"/>
          </a:p>
          <a:p>
            <a:pPr algn="l"/>
            <a:r>
              <a:rPr lang="ko-KR" altLang="en-US" sz="1800" dirty="0" smtClean="0"/>
              <a:t>해결방안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1" name="nppt_14464652296667128"/>
          <p:cNvSpPr/>
          <p:nvPr/>
        </p:nvSpPr>
        <p:spPr>
          <a:xfrm>
            <a:off x="4021001" y="1188897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/>
              <a:t>모터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70" y="2348880"/>
            <a:ext cx="4364380" cy="2909587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5043763" y="2060848"/>
            <a:ext cx="3694358" cy="3642819"/>
            <a:chOff x="6276975" y="1371600"/>
            <a:chExt cx="4876800" cy="4866631"/>
          </a:xfrm>
        </p:grpSpPr>
        <p:sp>
          <p:nvSpPr>
            <p:cNvPr id="16" name="직사각형 15"/>
            <p:cNvSpPr/>
            <p:nvPr/>
          </p:nvSpPr>
          <p:spPr>
            <a:xfrm>
              <a:off x="6276975" y="1371600"/>
              <a:ext cx="4876800" cy="48482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3925" y="1378422"/>
              <a:ext cx="4859809" cy="48598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600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3-2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/>
              <a:t>위험 요소 및 </a:t>
            </a:r>
            <a:endParaRPr lang="en-US" altLang="ko-KR" sz="1800" dirty="0" smtClean="0"/>
          </a:p>
          <a:p>
            <a:pPr algn="l"/>
            <a:r>
              <a:rPr lang="ko-KR" altLang="en-US" sz="1800" dirty="0" smtClean="0"/>
              <a:t>해결방안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1" name="nppt_14464652296667128"/>
          <p:cNvSpPr/>
          <p:nvPr/>
        </p:nvSpPr>
        <p:spPr>
          <a:xfrm>
            <a:off x="4021001" y="1188897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/>
              <a:t>통신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916832"/>
            <a:ext cx="5638415" cy="4186522"/>
          </a:xfrm>
          <a:prstGeom prst="rect">
            <a:avLst/>
          </a:prstGeom>
        </p:spPr>
      </p:pic>
      <p:sp>
        <p:nvSpPr>
          <p:cNvPr id="18" name="곱셈 기호 17"/>
          <p:cNvSpPr/>
          <p:nvPr/>
        </p:nvSpPr>
        <p:spPr>
          <a:xfrm>
            <a:off x="4012654" y="2695308"/>
            <a:ext cx="1562682" cy="201040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6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4_shape1"/>
          <p:cNvSpPr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600" b="1" u="sng" kern="1200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  <a:cs typeface="+mn-cs"/>
              </a:rPr>
              <a:t>Chapter </a:t>
            </a:r>
            <a:r>
              <a:rPr lang="en-US" altLang="ko-KR" sz="1600" b="1" u="sng" kern="1200" dirty="0" smtClean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  <a:cs typeface="+mn-cs"/>
              </a:rPr>
              <a:t>4</a:t>
            </a:r>
            <a:endParaRPr lang="en-US" altLang="ko-KR" sz="1600" b="1" u="sng" kern="1200" dirty="0">
              <a:gradFill>
                <a:gsLst>
                  <a:gs pos="0">
                    <a:srgbClr val="00B0F0"/>
                  </a:gs>
                  <a:gs pos="100000">
                    <a:srgbClr val="00B0F0"/>
                  </a:gs>
                </a:gsLst>
                <a:lin ang="5400000" scaled="1"/>
                <a:tileRect/>
              </a:gradFill>
              <a:latin typeface="나눔고딕"/>
              <a:ea typeface="나눔고딕"/>
              <a:cs typeface="+mn-cs"/>
            </a:endParaRPr>
          </a:p>
        </p:txBody>
      </p:sp>
      <p:sp>
        <p:nvSpPr>
          <p:cNvPr id="4" name="slide4_shape3"/>
          <p:cNvSpPr/>
          <p:nvPr/>
        </p:nvSpPr>
        <p:spPr>
          <a:xfrm>
            <a:off x="2411760" y="1345758"/>
            <a:ext cx="6548437" cy="1805940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3800" b="0" spc="-90" dirty="0">
                <a:solidFill>
                  <a:schemeClr val="bg1">
                    <a:alpha val="100000"/>
                  </a:schemeClr>
                </a:solidFill>
              </a:rPr>
              <a:t>활용방안과 기대효과</a:t>
            </a:r>
          </a:p>
        </p:txBody>
      </p:sp>
    </p:spTree>
    <p:extLst>
      <p:ext uri="{BB962C8B-B14F-4D97-AF65-F5344CB8AC3E}">
        <p14:creationId xmlns:p14="http://schemas.microsoft.com/office/powerpoint/2010/main" val="257707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4-1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 smtClean="0"/>
              <a:t>학습적 측면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187624" y="1863288"/>
            <a:ext cx="727280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dirty="0" err="1" smtClean="0">
                <a:solidFill>
                  <a:schemeClr val="bg1"/>
                </a:solidFill>
              </a:rPr>
              <a:t>임베디드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시스템에 관심을 가지고 이해하게 될 </a:t>
            </a:r>
            <a:r>
              <a:rPr lang="ko-KR" altLang="en-US" dirty="0" smtClean="0">
                <a:solidFill>
                  <a:schemeClr val="bg1"/>
                </a:solidFill>
              </a:rPr>
              <a:t>수 있음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2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en-US" dirty="0">
                <a:solidFill>
                  <a:schemeClr val="bg1"/>
                </a:solidFill>
              </a:rPr>
              <a:t>시프트레지스터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모터의 기능과 사용방법을 알게 </a:t>
            </a:r>
            <a:r>
              <a:rPr lang="ko-KR" altLang="en-US" dirty="0" smtClean="0">
                <a:solidFill>
                  <a:schemeClr val="bg1"/>
                </a:solidFill>
              </a:rPr>
              <a:t>되었으며</a:t>
            </a:r>
            <a:r>
              <a:rPr lang="en-US" altLang="ko-KR" dirty="0" smtClean="0">
                <a:solidFill>
                  <a:schemeClr val="bg1"/>
                </a:solidFill>
              </a:rPr>
              <a:t>,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    프로젝트 </a:t>
            </a:r>
            <a:r>
              <a:rPr lang="ko-KR" altLang="en-US" dirty="0">
                <a:solidFill>
                  <a:schemeClr val="bg1"/>
                </a:solidFill>
              </a:rPr>
              <a:t>여러 방면에 사용할 수 있게 되었음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3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en-US" dirty="0" err="1">
                <a:solidFill>
                  <a:schemeClr val="bg1"/>
                </a:solidFill>
              </a:rPr>
              <a:t>블루투스</a:t>
            </a:r>
            <a:r>
              <a:rPr lang="ko-KR" altLang="en-US" dirty="0">
                <a:solidFill>
                  <a:schemeClr val="bg1"/>
                </a:solidFill>
              </a:rPr>
              <a:t> 모듈을 사용하여 원거리 통신 방식을 </a:t>
            </a:r>
            <a:r>
              <a:rPr lang="ko-KR" altLang="en-US" dirty="0" smtClean="0">
                <a:solidFill>
                  <a:schemeClr val="bg1"/>
                </a:solidFill>
              </a:rPr>
              <a:t>이해할 수 있음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4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  <a:r>
              <a:rPr lang="ko-KR" altLang="en-US" dirty="0" err="1">
                <a:solidFill>
                  <a:schemeClr val="bg1"/>
                </a:solidFill>
              </a:rPr>
              <a:t>어플을</a:t>
            </a:r>
            <a:r>
              <a:rPr lang="ko-KR" altLang="en-US" dirty="0">
                <a:solidFill>
                  <a:schemeClr val="bg1"/>
                </a:solidFill>
              </a:rPr>
              <a:t> 개발 함으로 써 다른 개발 환경에서의 적응력을 좀 더 </a:t>
            </a:r>
            <a:r>
              <a:rPr lang="ko-KR" altLang="en-US" dirty="0" smtClean="0">
                <a:solidFill>
                  <a:schemeClr val="bg1"/>
                </a:solidFill>
              </a:rPr>
              <a:t>높일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    수 있음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82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876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4-1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1800" dirty="0" smtClean="0"/>
              <a:t>실용적 측면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330003" y="2060848"/>
            <a:ext cx="66247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좀 더 쉽게 칵테일에 접근 할 수 있게 함으로서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칵테일에 </a:t>
            </a:r>
            <a:r>
              <a:rPr lang="ko-KR" altLang="en-US" dirty="0">
                <a:solidFill>
                  <a:schemeClr val="bg1"/>
                </a:solidFill>
              </a:rPr>
              <a:t>대한 사람들의 관심도를 높이고 이를 </a:t>
            </a:r>
            <a:r>
              <a:rPr lang="ko-KR" altLang="en-US" dirty="0" smtClean="0">
                <a:solidFill>
                  <a:schemeClr val="bg1"/>
                </a:solidFill>
              </a:rPr>
              <a:t>통해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많을 </a:t>
            </a:r>
            <a:r>
              <a:rPr lang="ko-KR" altLang="en-US" dirty="0">
                <a:solidFill>
                  <a:schemeClr val="bg1"/>
                </a:solidFill>
              </a:rPr>
              <a:t>사람들이 칵테일을 더 사랑하게 되고 즐기게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될 </a:t>
            </a:r>
            <a:r>
              <a:rPr lang="ko-KR" altLang="en-US" dirty="0">
                <a:solidFill>
                  <a:schemeClr val="bg1"/>
                </a:solidFill>
              </a:rPr>
              <a:t>것임을 기대한다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43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3_shape1"/>
          <p:cNvSpPr/>
          <p:nvPr/>
        </p:nvSpPr>
        <p:spPr>
          <a:xfrm>
            <a:off x="2312318" y="1242466"/>
            <a:ext cx="23762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>
              <a:lnSpc>
                <a:spcPct val="150000"/>
              </a:lnSpc>
              <a:buNone/>
            </a:pPr>
            <a:r>
              <a:rPr lang="en-US" altLang="ko-KR" sz="1000">
                <a:solidFill>
                  <a:schemeClr val="bg1">
                    <a:alpha val="100000"/>
                  </a:schemeClr>
                </a:solidFill>
                <a:latin typeface="나눔고딕"/>
              </a:rPr>
              <a:t>1-1   What?</a:t>
            </a:r>
          </a:p>
          <a:p>
            <a:pPr marL="0" algn="l">
              <a:lnSpc>
                <a:spcPct val="150000"/>
              </a:lnSpc>
              <a:buNone/>
            </a:pPr>
            <a:r>
              <a:rPr lang="en-US" altLang="ko-KR" sz="1000">
                <a:solidFill>
                  <a:schemeClr val="bg1">
                    <a:alpha val="100000"/>
                  </a:schemeClr>
                </a:solidFill>
                <a:latin typeface="나눔고딕"/>
              </a:rPr>
              <a:t>1-2   Who?</a:t>
            </a:r>
          </a:p>
          <a:p>
            <a:pPr marL="0" algn="l">
              <a:lnSpc>
                <a:spcPct val="150000"/>
              </a:lnSpc>
              <a:buNone/>
            </a:pPr>
            <a:r>
              <a:rPr lang="en-US" altLang="ko-KR" sz="1000">
                <a:solidFill>
                  <a:schemeClr val="bg1">
                    <a:alpha val="100000"/>
                  </a:schemeClr>
                </a:solidFill>
                <a:latin typeface="나눔고딕"/>
              </a:rPr>
              <a:t>1-3   Where?</a:t>
            </a:r>
          </a:p>
        </p:txBody>
      </p:sp>
      <p:sp>
        <p:nvSpPr>
          <p:cNvPr id="4" name="slide3_shape2"/>
          <p:cNvSpPr/>
          <p:nvPr/>
        </p:nvSpPr>
        <p:spPr>
          <a:xfrm>
            <a:off x="2312318" y="934689"/>
            <a:ext cx="25922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>
                <a:solidFill>
                  <a:srgbClr val="00B0F0"/>
                </a:solidFill>
                <a:latin typeface="나눔고딕"/>
              </a:rPr>
              <a:t>1  What&amp;Who&amp;Where</a:t>
            </a:r>
          </a:p>
        </p:txBody>
      </p:sp>
      <p:grpSp>
        <p:nvGrpSpPr>
          <p:cNvPr id="5" name="slide3_group1"/>
          <p:cNvGrpSpPr>
            <a:grpSpLocks/>
          </p:cNvGrpSpPr>
          <p:nvPr/>
        </p:nvGrpSpPr>
        <p:grpSpPr>
          <a:xfrm>
            <a:off x="2312318" y="2102536"/>
            <a:ext cx="2592288" cy="894173"/>
            <a:chOff x="2312318" y="2102536"/>
            <a:chExt cx="2592288" cy="894173"/>
          </a:xfrm>
        </p:grpSpPr>
        <p:sp>
          <p:nvSpPr>
            <p:cNvPr id="6" name="slide3_shape3"/>
            <p:cNvSpPr/>
            <p:nvPr/>
          </p:nvSpPr>
          <p:spPr>
            <a:xfrm>
              <a:off x="2312318" y="2102536"/>
              <a:ext cx="25922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>
                <a:lnSpc>
                  <a:spcPct val="100000"/>
                </a:lnSpc>
                <a:buNone/>
              </a:pPr>
              <a:r>
                <a:rPr lang="en-US" altLang="ko-KR" sz="1400" b="1">
                  <a:solidFill>
                    <a:srgbClr val="00B0F0"/>
                  </a:solidFill>
                  <a:latin typeface="나눔고딕"/>
                </a:rPr>
                <a:t>2  관련 기술 현황</a:t>
              </a:r>
            </a:p>
          </p:txBody>
        </p:sp>
        <p:sp>
          <p:nvSpPr>
            <p:cNvPr id="7" name="slide3_shape4"/>
            <p:cNvSpPr/>
            <p:nvPr/>
          </p:nvSpPr>
          <p:spPr>
            <a:xfrm>
              <a:off x="2317651" y="2442711"/>
              <a:ext cx="23762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2-1   </a:t>
              </a:r>
              <a:r>
                <a:rPr lang="en-US" altLang="ko-KR" sz="1000" dirty="0" smtClean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Case Study</a:t>
              </a:r>
              <a:endParaRPr lang="en-US" altLang="ko-KR" sz="1000" dirty="0">
                <a:solidFill>
                  <a:schemeClr val="bg1">
                    <a:alpha val="100000"/>
                  </a:schemeClr>
                </a:solidFill>
                <a:latin typeface="나눔고딕"/>
              </a:endParaRPr>
            </a:p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2-2   </a:t>
              </a:r>
              <a:r>
                <a:rPr lang="en-US" altLang="ko-KR" sz="1000" dirty="0" err="1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요구</a:t>
              </a: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 </a:t>
              </a:r>
              <a:r>
                <a:rPr lang="en-US" altLang="ko-KR" sz="1000" dirty="0" err="1" smtClean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분석</a:t>
              </a:r>
              <a:endParaRPr lang="en-US" altLang="ko-KR" sz="1000" dirty="0">
                <a:solidFill>
                  <a:schemeClr val="bg1">
                    <a:alpha val="100000"/>
                  </a:schemeClr>
                </a:solidFill>
                <a:latin typeface="나눔고딕"/>
              </a:endParaRPr>
            </a:p>
          </p:txBody>
        </p:sp>
      </p:grpSp>
      <p:grpSp>
        <p:nvGrpSpPr>
          <p:cNvPr id="8" name="slide3_group2"/>
          <p:cNvGrpSpPr>
            <a:grpSpLocks/>
          </p:cNvGrpSpPr>
          <p:nvPr/>
        </p:nvGrpSpPr>
        <p:grpSpPr>
          <a:xfrm>
            <a:off x="2312318" y="3284984"/>
            <a:ext cx="2595339" cy="901204"/>
            <a:chOff x="2312318" y="3284984"/>
            <a:chExt cx="2595339" cy="901204"/>
          </a:xfrm>
        </p:grpSpPr>
        <p:sp>
          <p:nvSpPr>
            <p:cNvPr id="9" name="slide3_shape5"/>
            <p:cNvSpPr/>
            <p:nvPr/>
          </p:nvSpPr>
          <p:spPr>
            <a:xfrm>
              <a:off x="2315369" y="3282808"/>
              <a:ext cx="25922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>
                <a:lnSpc>
                  <a:spcPct val="100000"/>
                </a:lnSpc>
                <a:buNone/>
              </a:pPr>
              <a:r>
                <a:rPr lang="en-US" altLang="ko-KR" sz="1400" b="1" dirty="0">
                  <a:solidFill>
                    <a:srgbClr val="00B0F0"/>
                  </a:solidFill>
                  <a:latin typeface="나눔고딕"/>
                </a:rPr>
                <a:t>3  </a:t>
              </a:r>
              <a:r>
                <a:rPr lang="en-US" altLang="ko-KR" sz="1400" b="1" dirty="0" err="1">
                  <a:solidFill>
                    <a:srgbClr val="00B0F0"/>
                  </a:solidFill>
                  <a:latin typeface="나눔고딕"/>
                </a:rPr>
                <a:t>개발</a:t>
              </a:r>
              <a:r>
                <a:rPr lang="en-US" altLang="ko-KR" sz="1400" b="1" dirty="0">
                  <a:solidFill>
                    <a:srgbClr val="00B0F0"/>
                  </a:solidFill>
                  <a:latin typeface="나눔고딕"/>
                </a:rPr>
                <a:t> </a:t>
              </a:r>
              <a:r>
                <a:rPr lang="en-US" altLang="ko-KR" sz="1400" b="1" dirty="0" err="1">
                  <a:solidFill>
                    <a:srgbClr val="00B0F0"/>
                  </a:solidFill>
                  <a:latin typeface="나눔고딕"/>
                </a:rPr>
                <a:t>내용</a:t>
              </a:r>
              <a:r>
                <a:rPr lang="en-US" altLang="ko-KR" sz="1400" b="1" dirty="0">
                  <a:solidFill>
                    <a:srgbClr val="00B0F0"/>
                  </a:solidFill>
                  <a:latin typeface="나눔고딕"/>
                </a:rPr>
                <a:t> 및 </a:t>
              </a:r>
              <a:r>
                <a:rPr lang="en-US" altLang="ko-KR" sz="1400" b="1" dirty="0" err="1">
                  <a:solidFill>
                    <a:srgbClr val="00B0F0"/>
                  </a:solidFill>
                  <a:latin typeface="나눔고딕"/>
                </a:rPr>
                <a:t>위험요소</a:t>
              </a:r>
              <a:endParaRPr lang="en-US" altLang="ko-KR" sz="1400" b="1" dirty="0">
                <a:solidFill>
                  <a:srgbClr val="00B0F0"/>
                </a:solidFill>
                <a:latin typeface="나눔고딕"/>
              </a:endParaRPr>
            </a:p>
          </p:txBody>
        </p:sp>
        <p:sp>
          <p:nvSpPr>
            <p:cNvPr id="10" name="slide3_shape6"/>
            <p:cNvSpPr/>
            <p:nvPr/>
          </p:nvSpPr>
          <p:spPr>
            <a:xfrm>
              <a:off x="2312318" y="3632190"/>
              <a:ext cx="23762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3-1   SW/HW </a:t>
              </a:r>
              <a:r>
                <a:rPr lang="en-US" altLang="ko-KR" sz="1000" dirty="0" err="1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구상도</a:t>
              </a:r>
              <a:endParaRPr lang="en-US" altLang="ko-KR" sz="1000" dirty="0">
                <a:solidFill>
                  <a:schemeClr val="bg1">
                    <a:alpha val="100000"/>
                  </a:schemeClr>
                </a:solidFill>
                <a:latin typeface="나눔고딕"/>
              </a:endParaRPr>
            </a:p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3-2   </a:t>
              </a:r>
              <a:r>
                <a:rPr lang="en-US" altLang="ko-KR" sz="1000" dirty="0" err="1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위험요소</a:t>
              </a:r>
              <a:r>
                <a:rPr lang="en-US" altLang="ko-KR" sz="1000" dirty="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 및 </a:t>
              </a:r>
              <a:r>
                <a:rPr lang="en-US" altLang="ko-KR" sz="1000" dirty="0" err="1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해결방안</a:t>
              </a:r>
              <a:endParaRPr lang="en-US" altLang="ko-KR" sz="1000" dirty="0">
                <a:solidFill>
                  <a:schemeClr val="bg1">
                    <a:alpha val="100000"/>
                  </a:schemeClr>
                </a:solidFill>
                <a:latin typeface="나눔고딕"/>
              </a:endParaRPr>
            </a:p>
          </p:txBody>
        </p:sp>
      </p:grpSp>
      <p:grpSp>
        <p:nvGrpSpPr>
          <p:cNvPr id="11" name="slide3_group3"/>
          <p:cNvGrpSpPr>
            <a:grpSpLocks/>
          </p:cNvGrpSpPr>
          <p:nvPr/>
        </p:nvGrpSpPr>
        <p:grpSpPr>
          <a:xfrm>
            <a:off x="5464671" y="939671"/>
            <a:ext cx="2592288" cy="894988"/>
            <a:chOff x="5464671" y="939671"/>
            <a:chExt cx="2592288" cy="894988"/>
          </a:xfrm>
        </p:grpSpPr>
        <p:sp>
          <p:nvSpPr>
            <p:cNvPr id="12" name="slide3_shape7"/>
            <p:cNvSpPr/>
            <p:nvPr/>
          </p:nvSpPr>
          <p:spPr>
            <a:xfrm>
              <a:off x="5464671" y="934689"/>
              <a:ext cx="25922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algn="l">
                <a:lnSpc>
                  <a:spcPct val="100000"/>
                </a:lnSpc>
                <a:buNone/>
              </a:pPr>
              <a:r>
                <a:rPr lang="en-US" altLang="ko-KR" sz="1400" b="1" dirty="0">
                  <a:solidFill>
                    <a:srgbClr val="00B0F0"/>
                  </a:solidFill>
                  <a:latin typeface="나눔고딕"/>
                </a:rPr>
                <a:t>4  </a:t>
              </a:r>
              <a:r>
                <a:rPr lang="en-US" altLang="ko-KR" sz="1400" b="1" dirty="0" err="1">
                  <a:solidFill>
                    <a:srgbClr val="00B0F0"/>
                  </a:solidFill>
                  <a:latin typeface="나눔고딕"/>
                </a:rPr>
                <a:t>활용방안과</a:t>
              </a:r>
              <a:r>
                <a:rPr lang="en-US" altLang="ko-KR" sz="1400" b="1" dirty="0">
                  <a:solidFill>
                    <a:srgbClr val="00B0F0"/>
                  </a:solidFill>
                  <a:latin typeface="나눔고딕"/>
                </a:rPr>
                <a:t> </a:t>
              </a:r>
              <a:r>
                <a:rPr lang="en-US" altLang="ko-KR" sz="1400" b="1" dirty="0" err="1">
                  <a:solidFill>
                    <a:srgbClr val="00B0F0"/>
                  </a:solidFill>
                  <a:latin typeface="나눔고딕"/>
                </a:rPr>
                <a:t>기대효과</a:t>
              </a:r>
              <a:endParaRPr lang="en-US" altLang="ko-KR" sz="1400" b="1" dirty="0">
                <a:solidFill>
                  <a:srgbClr val="00B0F0"/>
                </a:solidFill>
                <a:latin typeface="나눔고딕"/>
              </a:endParaRPr>
            </a:p>
          </p:txBody>
        </p:sp>
        <p:sp>
          <p:nvSpPr>
            <p:cNvPr id="13" name="slide3_shape8"/>
            <p:cNvSpPr/>
            <p:nvPr/>
          </p:nvSpPr>
          <p:spPr>
            <a:xfrm>
              <a:off x="5470004" y="1280661"/>
              <a:ext cx="23762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4-1   학습적 측면</a:t>
              </a:r>
            </a:p>
            <a:p>
              <a:pPr marL="0" algn="l">
                <a:lnSpc>
                  <a:spcPct val="150000"/>
                </a:lnSpc>
                <a:buNone/>
              </a:pPr>
              <a:r>
                <a:rPr lang="en-US" altLang="ko-KR" sz="1000">
                  <a:solidFill>
                    <a:schemeClr val="bg1">
                      <a:alpha val="100000"/>
                    </a:schemeClr>
                  </a:solidFill>
                  <a:latin typeface="나눔고딕"/>
                </a:rPr>
                <a:t>4-2   실용적 측면</a:t>
              </a:r>
            </a:p>
          </p:txBody>
        </p:sp>
      </p:grpSp>
      <p:sp>
        <p:nvSpPr>
          <p:cNvPr id="14" name="slide3_shape12"/>
          <p:cNvSpPr/>
          <p:nvPr/>
        </p:nvSpPr>
        <p:spPr>
          <a:xfrm>
            <a:off x="395536" y="908720"/>
            <a:ext cx="1581150" cy="147002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 defTabSz="914400" latinLnBrk="1">
              <a:spcBef>
                <a:spcPct val="0"/>
              </a:spcBef>
              <a:buNone/>
            </a:pPr>
            <a:r>
              <a:rPr lang="ko-KR" altLang="en-US" sz="18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rPr>
              <a:t>목차</a:t>
            </a:r>
            <a:endParaRPr sz="1800" b="1" kern="1200">
              <a:solidFill>
                <a:schemeClr val="bg1"/>
              </a:solidFill>
              <a:latin typeface="나눔고딕"/>
              <a:ea typeface="나눔고딕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ppt_14464652296667128"/>
          <p:cNvSpPr/>
          <p:nvPr/>
        </p:nvSpPr>
        <p:spPr>
          <a:xfrm>
            <a:off x="3131840" y="1052736"/>
            <a:ext cx="2736304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en-US" altLang="ko-KR" sz="6600" dirty="0" smtClean="0">
                <a:solidFill>
                  <a:srgbClr val="FFFFFF"/>
                </a:solidFill>
              </a:rPr>
              <a:t>Q &amp; A</a:t>
            </a:r>
            <a:endParaRPr lang="ko-KR" altLang="en-US" sz="6600" dirty="0">
              <a:solidFill>
                <a:srgbClr val="FFFFFF"/>
              </a:solidFill>
            </a:endParaRPr>
          </a:p>
        </p:txBody>
      </p:sp>
      <p:sp>
        <p:nvSpPr>
          <p:cNvPr id="3" name="nppt_14464652296667120"/>
          <p:cNvSpPr/>
          <p:nvPr/>
        </p:nvSpPr>
        <p:spPr>
          <a:xfrm>
            <a:off x="310088" y="241598"/>
            <a:ext cx="5373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 smtClean="0">
                <a:solidFill>
                  <a:srgbClr val="FFFFFF"/>
                </a:solidFill>
                <a:latin typeface="나눔고딕"/>
              </a:rPr>
              <a:t>Q&amp;A</a:t>
            </a:r>
            <a:endParaRPr lang="en-US" altLang="ko-KR" sz="1400" b="1" spc="-50" dirty="0">
              <a:solidFill>
                <a:srgbClr val="FFFFFF"/>
              </a:solidFill>
              <a:latin typeface="나눔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955" y="2348880"/>
            <a:ext cx="3106074" cy="384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616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1" name="nppt_14464652296667128"/>
          <p:cNvSpPr/>
          <p:nvPr/>
        </p:nvSpPr>
        <p:spPr>
          <a:xfrm>
            <a:off x="323528" y="982980"/>
            <a:ext cx="468052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algn="l"/>
            <a:r>
              <a:rPr lang="ko-KR" altLang="en-US" sz="3200" dirty="0" smtClean="0">
                <a:solidFill>
                  <a:srgbClr val="FFFFFF"/>
                </a:solidFill>
              </a:rPr>
              <a:t>감사합니다</a:t>
            </a:r>
            <a:r>
              <a:rPr lang="en-US" altLang="ko-KR" sz="3200" dirty="0" smtClean="0">
                <a:solidFill>
                  <a:srgbClr val="FFFFFF"/>
                </a:solidFill>
              </a:rPr>
              <a:t>.</a:t>
            </a:r>
            <a:endParaRPr lang="ko-KR" alt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5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4_shape1"/>
          <p:cNvSpPr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600" b="1" u="sng" kern="120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  <a:cs typeface="+mn-cs"/>
              </a:rPr>
              <a:t>Chapter 1</a:t>
            </a:r>
          </a:p>
        </p:txBody>
      </p:sp>
      <p:sp>
        <p:nvSpPr>
          <p:cNvPr id="4" name="slide4_shape3"/>
          <p:cNvSpPr/>
          <p:nvPr/>
        </p:nvSpPr>
        <p:spPr>
          <a:xfrm>
            <a:off x="2411760" y="1345758"/>
            <a:ext cx="6548437" cy="1805940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ko-KR" altLang="ko-KR" sz="3800" b="0" spc="-90">
                <a:solidFill>
                  <a:schemeClr val="bg1">
                    <a:alpha val="100000"/>
                  </a:schemeClr>
                </a:solidFill>
                <a:ea typeface="나눔고딕"/>
              </a:rPr>
              <a:t>What&amp;Who&amp;Where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5"/>
          <p:cNvSpPr/>
          <p:nvPr/>
        </p:nvSpPr>
        <p:spPr>
          <a:xfrm>
            <a:off x="2411760" y="3661923"/>
            <a:ext cx="5760640" cy="1011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바에 가지 않아도 개인이 칵테일 제작 가능케 설계</a:t>
            </a:r>
          </a:p>
          <a:p>
            <a:pPr marL="0" algn="l">
              <a:lnSpc>
                <a:spcPct val="150000"/>
              </a:lnSpc>
              <a:buNone/>
            </a:pPr>
            <a:endParaRPr lang="ko-KR" altLang="ko-KR" sz="1400" spc="-30" dirty="0">
              <a:solidFill>
                <a:schemeClr val="bg1">
                  <a:alpha val="100000"/>
                </a:schemeClr>
              </a:solidFill>
              <a:ea typeface="나눔고딕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R" sz="1400" spc="-30" dirty="0" err="1">
                <a:solidFill>
                  <a:schemeClr val="bg1">
                    <a:alpha val="100000"/>
                  </a:schemeClr>
                </a:solidFill>
                <a:ea typeface="나눔고딕"/>
              </a:rPr>
              <a:t>앱을</a:t>
            </a: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 통해 원하는 칵테일을 주문하면 자동으로 제작해주는 기계</a:t>
            </a:r>
          </a:p>
        </p:txBody>
      </p:sp>
      <p:sp>
        <p:nvSpPr>
          <p:cNvPr id="4" name="slide5_shape6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1-1</a:t>
            </a:r>
          </a:p>
        </p:txBody>
      </p:sp>
      <p:cxnSp>
        <p:nvCxnSpPr>
          <p:cNvPr id="5" name="slide5_shape7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lide5_shape8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5_shape10"/>
          <p:cNvSpPr/>
          <p:nvPr/>
        </p:nvSpPr>
        <p:spPr>
          <a:xfrm>
            <a:off x="323528" y="985021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ko-KR" altLang="ko-KR" sz="1800" b="1" spc="-50">
                <a:solidFill>
                  <a:schemeClr val="bg1">
                    <a:alpha val="100000"/>
                  </a:schemeClr>
                </a:solidFill>
                <a:ea typeface="나눔고딕"/>
              </a:rPr>
              <a:t>What?</a:t>
            </a:r>
          </a:p>
        </p:txBody>
      </p:sp>
      <p:pic>
        <p:nvPicPr>
          <p:cNvPr id="9" name="nppt_14464652296663185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55776" y="1203695"/>
            <a:ext cx="4046235" cy="22358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9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1-2</a:t>
            </a:r>
          </a:p>
        </p:txBody>
      </p:sp>
      <p:cxnSp>
        <p:nvCxnSpPr>
          <p:cNvPr id="4" name="slide6_shape10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6_shape11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6_shape13"/>
          <p:cNvSpPr/>
          <p:nvPr/>
        </p:nvSpPr>
        <p:spPr>
          <a:xfrm>
            <a:off x="2057400" y="4459267"/>
            <a:ext cx="5588624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1인 가구(자취생, 사회 초년생)</a:t>
            </a:r>
          </a:p>
          <a:p>
            <a:pPr marL="171450" indent="-1714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칵테일에 대해 모르는 </a:t>
            </a:r>
            <a:r>
              <a:rPr lang="ko-KR" altLang="ko-KR" sz="1400" spc="-30" dirty="0" smtClean="0">
                <a:solidFill>
                  <a:schemeClr val="bg1">
                    <a:alpha val="100000"/>
                  </a:schemeClr>
                </a:solidFill>
                <a:ea typeface="나눔고딕"/>
              </a:rPr>
              <a:t>초심자들</a:t>
            </a:r>
            <a:endParaRPr lang="en-US" altLang="ko-KR" sz="1400" spc="-30" dirty="0" smtClean="0">
              <a:solidFill>
                <a:schemeClr val="bg1">
                  <a:alpha val="100000"/>
                </a:schemeClr>
              </a:solidFill>
              <a:ea typeface="나눔고딕"/>
            </a:endParaRPr>
          </a:p>
          <a:p>
            <a:pPr algn="l">
              <a:lnSpc>
                <a:spcPct val="140000"/>
              </a:lnSpc>
            </a:pPr>
            <a:r>
              <a:rPr lang="en-US" altLang="ko-KR" sz="1400" spc="-30" dirty="0" smtClean="0">
                <a:solidFill>
                  <a:schemeClr val="bg1">
                    <a:alpha val="100000"/>
                  </a:schemeClr>
                </a:solidFill>
                <a:ea typeface="나눔고딕"/>
              </a:rPr>
              <a:t>   </a:t>
            </a:r>
            <a:r>
              <a:rPr lang="ko-KR" altLang="ko-KR" sz="1400" spc="-30" dirty="0" smtClean="0">
                <a:solidFill>
                  <a:schemeClr val="bg1">
                    <a:alpha val="100000"/>
                  </a:schemeClr>
                </a:solidFill>
                <a:ea typeface="나눔고딕"/>
              </a:rPr>
              <a:t>(</a:t>
            </a: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중년층, 칵테일에 평소 관심이 없던 사람)</a:t>
            </a:r>
          </a:p>
          <a:p>
            <a:pPr marL="171450" indent="-1714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파티를 좋아하고 또 주최하는 사람</a:t>
            </a:r>
          </a:p>
        </p:txBody>
      </p:sp>
      <p:sp>
        <p:nvSpPr>
          <p:cNvPr id="7" name="slide6_shape14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0" algn="r" defTabSz="914400" latinLnBrk="1"/>
            <a:fld id="{4BEDD84E-25D4-4983-8AA1-2863C96F08D9}" type="slidenum">
              <a:rPr lang="en-US" sz="90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  <a:cs typeface="+mn-cs"/>
              </a:rPr>
              <a:t>5</a:t>
            </a:fld>
            <a:endParaRPr sz="900" kern="1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  <a:tileRect/>
              </a:gradFill>
              <a:latin typeface="+mn-lt"/>
              <a:ea typeface="+mn-ea"/>
              <a:cs typeface="+mn-cs"/>
            </a:endParaRPr>
          </a:p>
        </p:txBody>
      </p:sp>
      <p:sp>
        <p:nvSpPr>
          <p:cNvPr id="9" name="slide6_shape15"/>
          <p:cNvSpPr/>
          <p:nvPr/>
        </p:nvSpPr>
        <p:spPr>
          <a:xfrm>
            <a:off x="323528" y="982980"/>
            <a:ext cx="1870075" cy="147002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1800" b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Who?</a:t>
            </a:r>
          </a:p>
        </p:txBody>
      </p:sp>
      <p:pic>
        <p:nvPicPr>
          <p:cNvPr id="10" name="nppt_14464652296663925" descr="이미지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24050" y="804505"/>
            <a:ext cx="5295900" cy="3412913"/>
          </a:xfrm>
          <a:prstGeom prst="rect">
            <a:avLst/>
          </a:prstGeom>
        </p:spPr>
      </p:pic>
      <p:pic>
        <p:nvPicPr>
          <p:cNvPr id="11" name="원피스삼대장_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2520" y="645331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7_shape8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400" b="1" kern="1200" spc="-50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1-3</a:t>
            </a:r>
          </a:p>
        </p:txBody>
      </p:sp>
      <p:cxnSp>
        <p:nvCxnSpPr>
          <p:cNvPr id="4" name="slide7_shape9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7_shape10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chemeClr val="bg1">
                <a:lumMod val="9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7_shape14"/>
          <p:cNvSpPr/>
          <p:nvPr/>
        </p:nvSpPr>
        <p:spPr>
          <a:xfrm>
            <a:off x="1835696" y="3419644"/>
            <a:ext cx="5588624" cy="349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>
              <a:lnSpc>
                <a:spcPct val="140000"/>
              </a:lnSpc>
              <a:buNone/>
            </a:pPr>
            <a:r>
              <a:rPr lang="ko-KR" altLang="ko-KR" sz="1400" spc="-30" dirty="0">
                <a:solidFill>
                  <a:schemeClr val="bg1">
                    <a:alpha val="100000"/>
                  </a:schemeClr>
                </a:solidFill>
                <a:ea typeface="나눔고딕"/>
              </a:rPr>
              <a:t>1인 가구(집)</a:t>
            </a:r>
          </a:p>
        </p:txBody>
      </p:sp>
      <p:sp>
        <p:nvSpPr>
          <p:cNvPr id="7" name="slide7_shape15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0" algn="r" defTabSz="914400" latinLnBrk="1"/>
            <a:fld id="{4BEDD84E-25D4-4983-8AA1-2863C96F08D9}" type="slidenum">
              <a:rPr lang="en-US" sz="90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  <a:latin typeface="나눔고딕"/>
                <a:ea typeface="나눔고딕"/>
                <a:cs typeface="+mn-cs"/>
              </a:rPr>
              <a:t>6</a:t>
            </a:fld>
            <a:endParaRPr sz="900" kern="12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  <a:tileRect/>
              </a:gradFill>
              <a:latin typeface="+mn-lt"/>
              <a:ea typeface="+mn-ea"/>
              <a:cs typeface="+mn-cs"/>
            </a:endParaRPr>
          </a:p>
        </p:txBody>
      </p:sp>
      <p:sp>
        <p:nvSpPr>
          <p:cNvPr id="8" name="slide7_shape16"/>
          <p:cNvSpPr/>
          <p:nvPr/>
        </p:nvSpPr>
        <p:spPr>
          <a:xfrm>
            <a:off x="323528" y="982980"/>
            <a:ext cx="1654175" cy="147002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1800" b="1">
                <a:solidFill>
                  <a:schemeClr val="bg1">
                    <a:alpha val="100000"/>
                  </a:schemeClr>
                </a:solidFill>
                <a:latin typeface="나눔고딕"/>
                <a:ea typeface="나눔고딕"/>
              </a:rPr>
              <a:t>Where?</a:t>
            </a:r>
          </a:p>
        </p:txBody>
      </p:sp>
      <p:pic>
        <p:nvPicPr>
          <p:cNvPr id="9" name="nppt_14464652296665245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19287" y="982980"/>
            <a:ext cx="4000500" cy="2407858"/>
          </a:xfrm>
          <a:prstGeom prst="rect">
            <a:avLst/>
          </a:prstGeom>
        </p:spPr>
      </p:pic>
      <p:pic>
        <p:nvPicPr>
          <p:cNvPr id="10" name="nppt_14464652296665729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19287" y="3926690"/>
            <a:ext cx="3638550" cy="1996929"/>
          </a:xfrm>
          <a:prstGeom prst="rect">
            <a:avLst/>
          </a:prstGeom>
        </p:spPr>
      </p:pic>
      <p:sp>
        <p:nvSpPr>
          <p:cNvPr id="11" name="nppt_14464652296665932"/>
          <p:cNvSpPr/>
          <p:nvPr/>
        </p:nvSpPr>
        <p:spPr>
          <a:xfrm>
            <a:off x="1919287" y="5923619"/>
            <a:ext cx="3810000" cy="546100"/>
          </a:xfrm>
          <a:prstGeom prst="rect">
            <a:avLst/>
          </a:prstGeom>
          <a:noFill/>
          <a:ln w="25400" cap="flat">
            <a:noFill/>
            <a:prstDash val="solid"/>
          </a:ln>
        </p:spPr>
        <p:txBody>
          <a:bodyPr lIns="90000" tIns="46800" rIns="90000" bIns="46800" anchor="t"/>
          <a:lstStyle/>
          <a:p>
            <a:pPr marL="0" algn="l">
              <a:lnSpc>
                <a:spcPct val="100000"/>
              </a:lnSpc>
              <a:buNone/>
            </a:pPr>
            <a:r>
              <a:rPr altLang="ko-KR" sz="1400" dirty="0" err="1">
                <a:solidFill>
                  <a:schemeClr val="bg1"/>
                </a:solidFill>
                <a:latin typeface="+mn-ea"/>
                <a:ea typeface="+mn-ea"/>
              </a:rPr>
              <a:t>파티장</a:t>
            </a:r>
            <a:endParaRPr altLang="ko-KR" sz="1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6860"/>
          <p:cNvSpPr/>
          <p:nvPr/>
        </p:nvSpPr>
        <p:spPr>
          <a:xfrm>
            <a:off x="2300608" y="839025"/>
            <a:ext cx="33123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600" b="1" u="sng">
                <a:solidFill>
                  <a:srgbClr val="00B0F0"/>
                </a:solidFill>
                <a:latin typeface="나눔고딕"/>
              </a:rPr>
              <a:t>Chapter 2</a:t>
            </a:r>
          </a:p>
        </p:txBody>
      </p:sp>
      <p:sp>
        <p:nvSpPr>
          <p:cNvPr id="4" name="nppt_14464652296666863"/>
          <p:cNvSpPr/>
          <p:nvPr/>
        </p:nvSpPr>
        <p:spPr>
          <a:xfrm>
            <a:off x="2411760" y="1344930"/>
            <a:ext cx="6548437" cy="1805940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3800" b="0">
                <a:solidFill>
                  <a:srgbClr val="FFFFFF"/>
                </a:solidFill>
                <a:latin typeface="나눔고딕"/>
                <a:ea typeface="나눔고딕"/>
              </a:rPr>
              <a:t>관련 기술 현황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 dirty="0">
                <a:solidFill>
                  <a:srgbClr val="FFFFFF"/>
                </a:solidFill>
                <a:latin typeface="나눔고딕"/>
              </a:rPr>
              <a:t>2-1</a:t>
            </a: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Case Study</a:t>
            </a: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0" name="nppt_14464652296667128"/>
          <p:cNvSpPr/>
          <p:nvPr/>
        </p:nvSpPr>
        <p:spPr>
          <a:xfrm>
            <a:off x="3192928" y="1193975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ko-KR" altLang="en-US" sz="1800" dirty="0" err="1" smtClean="0">
                <a:solidFill>
                  <a:srgbClr val="FFFFFF"/>
                </a:solidFill>
              </a:rPr>
              <a:t>블루투스</a:t>
            </a:r>
            <a:r>
              <a:rPr lang="ko-KR" altLang="en-US" sz="1800" dirty="0" smtClean="0">
                <a:solidFill>
                  <a:srgbClr val="FFFFFF"/>
                </a:solidFill>
              </a:rPr>
              <a:t> </a:t>
            </a:r>
            <a:r>
              <a:rPr lang="en-US" altLang="ko-KR" sz="1800" dirty="0" smtClean="0">
                <a:solidFill>
                  <a:srgbClr val="FFFFFF"/>
                </a:solidFill>
              </a:rPr>
              <a:t>+ </a:t>
            </a:r>
            <a:r>
              <a:rPr lang="ko-KR" altLang="en-US" sz="1800" dirty="0" smtClean="0">
                <a:solidFill>
                  <a:srgbClr val="FFFFFF"/>
                </a:solidFill>
              </a:rPr>
              <a:t>음료혼합시스템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  <p:pic>
        <p:nvPicPr>
          <p:cNvPr id="11" name="[mix][mix]아두이노와 블루투스를 활용한 칵테일 머신 개발 (Arduino Cocktail Machine) - YouTube (360p)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688" y="1742727"/>
            <a:ext cx="5951550" cy="3372545"/>
          </a:xfrm>
          <a:prstGeom prst="rect">
            <a:avLst/>
          </a:prstGeom>
        </p:spPr>
      </p:pic>
      <p:graphicFrame>
        <p:nvGraphicFramePr>
          <p:cNvPr id="12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9712653"/>
              </p:ext>
            </p:extLst>
          </p:nvPr>
        </p:nvGraphicFramePr>
        <p:xfrm>
          <a:off x="1763688" y="1712639"/>
          <a:ext cx="6048672" cy="33725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4336"/>
                <a:gridCol w="3024336"/>
              </a:tblGrid>
              <a:tr h="546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장점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단점</a:t>
                      </a:r>
                      <a:endParaRPr lang="ko-KR" altLang="en-US" dirty="0"/>
                    </a:p>
                  </a:txBody>
                  <a:tcPr/>
                </a:tc>
              </a:tr>
              <a:tr h="14128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사용 부품의 최소화를 통한 </a:t>
                      </a: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제작비용 절감</a:t>
                      </a:r>
                    </a:p>
                    <a:p>
                      <a:pPr algn="ctr" latinLnBrk="1"/>
                      <a:endParaRPr lang="ko-KR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kern="1200" dirty="0" smtClean="0">
                          <a:effectLst/>
                        </a:rPr>
                        <a:t>외형</a:t>
                      </a:r>
                      <a:r>
                        <a:rPr lang="ko-KR" altLang="ko-KR" sz="1600" kern="1200" dirty="0" smtClean="0">
                          <a:effectLst/>
                        </a:rPr>
                        <a:t> 부분에서 열</a:t>
                      </a:r>
                      <a:r>
                        <a:rPr lang="ko-KR" altLang="en-US" sz="1600" kern="1200" dirty="0" smtClean="0">
                          <a:effectLst/>
                        </a:rPr>
                        <a:t>악</a:t>
                      </a:r>
                      <a:endParaRPr lang="ko-KR" altLang="ko-KR" sz="1600" kern="1200" dirty="0" smtClean="0">
                        <a:effectLst/>
                      </a:endParaRPr>
                    </a:p>
                    <a:p>
                      <a:pPr algn="ctr" latinLnBrk="1"/>
                      <a:endParaRPr lang="ko-KR" altLang="en-US" sz="1600" b="0" dirty="0"/>
                    </a:p>
                  </a:txBody>
                  <a:tcPr/>
                </a:tc>
              </a:tr>
              <a:tr h="14128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err="1" smtClean="0">
                          <a:effectLst/>
                        </a:rPr>
                        <a:t>앱</a:t>
                      </a:r>
                      <a:r>
                        <a:rPr lang="ko-KR" altLang="ko-KR" sz="1600" kern="1200" dirty="0" smtClean="0">
                          <a:effectLst/>
                        </a:rPr>
                        <a:t> 상에서 음료의 종류를 쉽게 변경 가능</a:t>
                      </a:r>
                    </a:p>
                    <a:p>
                      <a:pPr algn="ctr" latinLnBrk="1"/>
                      <a:endParaRPr lang="ko-KR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칵테일 제조법에 따라 음료를 따르기만 할 뿐 섞지 않음</a:t>
                      </a:r>
                    </a:p>
                    <a:p>
                      <a:pPr algn="ctr" latinLnBrk="1"/>
                      <a:endParaRPr lang="ko-KR" altLang="en-US" sz="1600" b="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ppt_14464652296667120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en-US" altLang="ko-KR" sz="1400" b="1" spc="-50">
                <a:solidFill>
                  <a:srgbClr val="FFFFFF"/>
                </a:solidFill>
                <a:latin typeface="나눔고딕"/>
              </a:rPr>
              <a:t>2-1</a:t>
            </a:r>
          </a:p>
        </p:txBody>
      </p:sp>
      <p:cxnSp>
        <p:nvCxnSpPr>
          <p:cNvPr id="4" name="nppt_14464652296667121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nppt_1446465229666712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 cap="flat">
            <a:solidFill>
              <a:srgbClr val="FFFFFF">
                <a:lumMod val="95000"/>
              </a:srgb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nppt_14464652296667128"/>
          <p:cNvSpPr/>
          <p:nvPr/>
        </p:nvSpPr>
        <p:spPr>
          <a:xfrm>
            <a:off x="323528" y="982980"/>
            <a:ext cx="201295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altLang="ko-KR" sz="1800" b="1" dirty="0">
                <a:solidFill>
                  <a:srgbClr val="FFFFFF"/>
                </a:solidFill>
                <a:latin typeface="나눔고딕"/>
                <a:ea typeface="나눔고딕"/>
              </a:rPr>
              <a:t>Case Study</a:t>
            </a:r>
          </a:p>
        </p:txBody>
      </p:sp>
      <p:sp>
        <p:nvSpPr>
          <p:cNvPr id="8" name="nppt_14464652296667428"/>
          <p:cNvSpPr/>
          <p:nvPr/>
        </p:nvSpPr>
        <p:spPr>
          <a:xfrm>
            <a:off x="2667000" y="3155950"/>
            <a:ext cx="3810000" cy="546100"/>
          </a:xfrm>
          <a:prstGeom prst="rect">
            <a:avLst/>
          </a:prstGeom>
          <a:noFill/>
        </p:spPr>
        <p:txBody>
          <a:bodyPr lIns="90000" tIns="46800" rIns="90000" bIns="46800" anchor="t"/>
          <a:lstStyle/>
          <a:p>
            <a:pPr marL="0">
              <a:buNone/>
            </a:pPr>
            <a:endParaRPr/>
          </a:p>
          <a:p>
            <a:pPr marL="0"/>
            <a:endParaRPr lang="ko-KR" altLang="en-US"/>
          </a:p>
          <a:p>
            <a:pPr marL="0"/>
            <a:endParaRPr lang="ko-KR" altLang="en-US"/>
          </a:p>
        </p:txBody>
      </p:sp>
      <p:sp>
        <p:nvSpPr>
          <p:cNvPr id="10" name="nppt_14464652296667128"/>
          <p:cNvSpPr/>
          <p:nvPr/>
        </p:nvSpPr>
        <p:spPr>
          <a:xfrm>
            <a:off x="3851920" y="1193975"/>
            <a:ext cx="3093070" cy="1520190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914400" latinLnBrk="1">
              <a:spcBef>
                <a:spcPct val="0"/>
              </a:spcBef>
              <a:buNone/>
              <a:defRPr sz="4500" b="1" kern="1200">
                <a:solidFill>
                  <a:schemeClr val="bg1"/>
                </a:solidFill>
                <a:latin typeface="나눔고딕"/>
                <a:ea typeface="나눔고딕"/>
                <a:cs typeface="+mj-cs"/>
              </a:defRPr>
            </a:lvl1pPr>
          </a:lstStyle>
          <a:p>
            <a:pPr marL="0" algn="l">
              <a:lnSpc>
                <a:spcPct val="100000"/>
              </a:lnSpc>
              <a:buNone/>
            </a:pPr>
            <a:r>
              <a:rPr lang="en-US" altLang="ko-KR" sz="1800" dirty="0" smtClean="0">
                <a:solidFill>
                  <a:srgbClr val="FFFFFF"/>
                </a:solidFill>
              </a:rPr>
              <a:t>The </a:t>
            </a:r>
            <a:r>
              <a:rPr lang="en-US" altLang="ko-KR" sz="1800" dirty="0" err="1" smtClean="0">
                <a:solidFill>
                  <a:srgbClr val="FFFFFF"/>
                </a:solidFill>
              </a:rPr>
              <a:t>Inebriator</a:t>
            </a:r>
            <a:endParaRPr altLang="ko-KR" sz="1800" b="1" dirty="0">
              <a:solidFill>
                <a:srgbClr val="FFFFFF"/>
              </a:solidFill>
              <a:latin typeface="나눔고딕"/>
              <a:ea typeface="나눔고딕"/>
            </a:endParaRPr>
          </a:p>
        </p:txBody>
      </p:sp>
      <p:pic>
        <p:nvPicPr>
          <p:cNvPr id="13" name="[mix][mix]The Inebriator - Arduino Cocktail Machine - Dispensing Signature Cocktail - YouTube (360p)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688" y="1743075"/>
            <a:ext cx="6353211" cy="3600400"/>
          </a:xfrm>
          <a:prstGeom prst="rect">
            <a:avLst/>
          </a:prstGeom>
        </p:spPr>
      </p:pic>
      <p:graphicFrame>
        <p:nvGraphicFramePr>
          <p:cNvPr id="15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5994214"/>
              </p:ext>
            </p:extLst>
          </p:nvPr>
        </p:nvGraphicFramePr>
        <p:xfrm>
          <a:off x="1746755" y="1744709"/>
          <a:ext cx="6408712" cy="384453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204356"/>
                <a:gridCol w="3204356"/>
              </a:tblGrid>
              <a:tr h="3818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장점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단점</a:t>
                      </a:r>
                      <a:endParaRPr lang="ko-KR" altLang="en-US" sz="1600" dirty="0"/>
                    </a:p>
                  </a:txBody>
                  <a:tcPr/>
                </a:tc>
              </a:tr>
              <a:tr h="1076036"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6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600" kern="1200" dirty="0" smtClean="0">
                          <a:effectLst/>
                        </a:rPr>
                        <a:t>뛰어난 </a:t>
                      </a:r>
                      <a:r>
                        <a:rPr lang="ko-KR" altLang="en-US" sz="1600" kern="1200" dirty="0" smtClean="0">
                          <a:effectLst/>
                        </a:rPr>
                        <a:t>직관성의</a:t>
                      </a:r>
                      <a:r>
                        <a:rPr lang="ko-KR" altLang="ko-KR" sz="1600" kern="1200" dirty="0" smtClean="0">
                          <a:effectLst/>
                        </a:rPr>
                        <a:t> </a:t>
                      </a:r>
                      <a:r>
                        <a:rPr lang="ko-KR" altLang="ko-KR" sz="1600" kern="1200" smtClean="0">
                          <a:effectLst/>
                        </a:rPr>
                        <a:t>유저 </a:t>
                      </a:r>
                      <a:endParaRPr lang="en-US" altLang="ko-KR" sz="1600" kern="120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600" kern="1200" smtClean="0">
                          <a:effectLst/>
                        </a:rPr>
                        <a:t>인터페이스 </a:t>
                      </a:r>
                      <a:r>
                        <a:rPr lang="ko-KR" altLang="ko-KR" sz="1600" kern="1200" dirty="0" smtClean="0">
                          <a:effectLst/>
                        </a:rPr>
                        <a:t>및 뛰어난 외관</a:t>
                      </a:r>
                    </a:p>
                    <a:p>
                      <a:pPr algn="ctr" latinLnBrk="1"/>
                      <a:endParaRPr lang="ko-KR" alt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6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600" kern="1200" dirty="0" smtClean="0">
                          <a:effectLst/>
                        </a:rPr>
                        <a:t>잘못된 취급에 의한 가스탱크 </a:t>
                      </a:r>
                      <a:endParaRPr lang="en-US" altLang="ko-KR" sz="16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600" kern="1200" dirty="0" smtClean="0">
                          <a:effectLst/>
                        </a:rPr>
                        <a:t>폭발의 위험</a:t>
                      </a:r>
                      <a:endParaRPr lang="ko-KR" altLang="ko-KR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0760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가스탱크의 압력을 이용해 </a:t>
                      </a: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펌프를 사용할 때 보다 빠른 </a:t>
                      </a: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칵테일 제작 가능</a:t>
                      </a:r>
                    </a:p>
                    <a:p>
                      <a:pPr lvl="0" algn="ctr" latinLnBrk="1"/>
                      <a:endParaRPr lang="en-US" altLang="ko-KR" sz="16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600" kern="1200" dirty="0" smtClean="0">
                        <a:effectLst/>
                      </a:endParaRPr>
                    </a:p>
                    <a:p>
                      <a:pPr lvl="0" algn="ctr" latinLnBrk="1"/>
                      <a:r>
                        <a:rPr lang="ko-KR" altLang="ko-KR" sz="1600" kern="1200" dirty="0" smtClean="0">
                          <a:effectLst/>
                        </a:rPr>
                        <a:t>외관 및 부가기능에 의한 과도한 제작비용</a:t>
                      </a:r>
                      <a:endParaRPr lang="ko-KR" altLang="ko-KR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076036">
                <a:tc>
                  <a:txBody>
                    <a:bodyPr/>
                    <a:lstStyle/>
                    <a:p>
                      <a:pPr lvl="0" algn="ctr" latinLnBrk="1"/>
                      <a:endParaRPr lang="en-US" altLang="ko-KR" sz="16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dirty="0" smtClean="0">
                          <a:effectLst/>
                        </a:rPr>
                        <a:t>칵테일 제조법에 따라 </a:t>
                      </a:r>
                      <a:r>
                        <a:rPr lang="ko-KR" altLang="ko-KR" sz="1600" kern="1200" smtClean="0">
                          <a:effectLst/>
                        </a:rPr>
                        <a:t>음료를 </a:t>
                      </a:r>
                      <a:endParaRPr lang="en-US" altLang="ko-KR" sz="1600" kern="1200" smtClean="0">
                        <a:effectLst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600" kern="1200" smtClean="0">
                          <a:effectLst/>
                        </a:rPr>
                        <a:t>따르기만 </a:t>
                      </a:r>
                      <a:r>
                        <a:rPr lang="ko-KR" altLang="ko-KR" sz="1600" kern="1200" dirty="0" smtClean="0">
                          <a:effectLst/>
                        </a:rPr>
                        <a:t>할 뿐 섞지 않음</a:t>
                      </a:r>
                    </a:p>
                    <a:p>
                      <a:pPr algn="ctr" latinLnBrk="1"/>
                      <a:endParaRPr lang="en-US" altLang="ko-KR" sz="1600" b="1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92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472</Words>
  <Application>Microsoft Office PowerPoint</Application>
  <PresentationFormat>화면 슬라이드 쇼(4:3)</PresentationFormat>
  <Paragraphs>237</Paragraphs>
  <Slides>21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HY엽서L</vt:lpstr>
      <vt:lpstr>나눔고딕</vt:lpstr>
      <vt:lpstr>나눔고딕 ExtraBold</vt:lpstr>
      <vt:lpstr>나눔명조 ExtraBold</vt:lpstr>
      <vt:lpstr>맑은 고딕</vt:lpstr>
      <vt:lpstr>Arial</vt:lpstr>
      <vt:lpstr>Corbel</vt:lpstr>
      <vt:lpstr>Times New Roman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HyukWon</cp:lastModifiedBy>
  <cp:revision>7</cp:revision>
  <dcterms:modified xsi:type="dcterms:W3CDTF">2015-11-02T13:17:50Z</dcterms:modified>
</cp:coreProperties>
</file>